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67" r:id="rId4"/>
    <p:sldId id="263" r:id="rId5"/>
    <p:sldId id="278" r:id="rId6"/>
    <p:sldId id="270" r:id="rId7"/>
    <p:sldId id="276" r:id="rId8"/>
    <p:sldId id="27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 Account" initials="GU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18" autoAdjust="0"/>
    <p:restoredTop sz="94659" autoAdjust="0"/>
  </p:normalViewPr>
  <p:slideViewPr>
    <p:cSldViewPr snapToGrid="0">
      <p:cViewPr varScale="1">
        <p:scale>
          <a:sx n="95" d="100"/>
          <a:sy n="95" d="100"/>
        </p:scale>
        <p:origin x="3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439E69-1106-4893-BEC4-3F7667FCFD6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DA6FF1-1FF1-42BE-BC3B-6B41FC2A6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members verified their membership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F07BB-480F-4ACB-B920-57F15F4448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2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115C-7C7E-47A0-B651-5907128B843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Users Guide &amp; Matrix Update </a:t>
            </a:r>
            <a:r>
              <a:rPr lang="en-US" b="1" dirty="0" smtClean="0">
                <a:latin typeface="+mn-lt"/>
              </a:rPr>
              <a:t>Committee</a:t>
            </a:r>
            <a:br>
              <a:rPr lang="en-US" b="1" dirty="0" smtClean="0">
                <a:latin typeface="+mn-lt"/>
              </a:rPr>
            </a:br>
            <a:endParaRPr lang="en-US" sz="27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305703"/>
          </a:xfrm>
        </p:spPr>
        <p:txBody>
          <a:bodyPr>
            <a:normAutofit/>
          </a:bodyPr>
          <a:lstStyle/>
          <a:p>
            <a:r>
              <a:rPr lang="en-US" dirty="0" smtClean="0"/>
              <a:t>Tom </a:t>
            </a:r>
            <a:r>
              <a:rPr lang="en-US" dirty="0" err="1" smtClean="0"/>
              <a:t>Lastoskie</a:t>
            </a:r>
            <a:endParaRPr lang="en-US" dirty="0" smtClean="0"/>
          </a:p>
          <a:p>
            <a:r>
              <a:rPr lang="en-US" dirty="0" smtClean="0"/>
              <a:t>Chair</a:t>
            </a:r>
          </a:p>
          <a:p>
            <a:r>
              <a:rPr lang="en-US" dirty="0"/>
              <a:t>Jack Galuardi </a:t>
            </a:r>
            <a:endParaRPr lang="en-US" dirty="0" smtClean="0"/>
          </a:p>
          <a:p>
            <a:r>
              <a:rPr lang="en-US" dirty="0" smtClean="0"/>
              <a:t>Vice </a:t>
            </a:r>
            <a:r>
              <a:rPr lang="en-US" dirty="0"/>
              <a:t>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8860"/>
            <a:ext cx="7886700" cy="155593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Users Guide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>
                <a:latin typeface="+mn-lt"/>
              </a:rPr>
              <a:t>&amp; Matrix Update </a:t>
            </a:r>
            <a:r>
              <a:rPr lang="en-US" b="1" dirty="0" smtClean="0">
                <a:latin typeface="+mn-lt"/>
              </a:rPr>
              <a:t>Committee Members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41259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Tom Lastoskie – Chair</a:t>
            </a:r>
          </a:p>
          <a:p>
            <a:r>
              <a:rPr lang="en-US" sz="2800" dirty="0" smtClean="0"/>
              <a:t>Jack Galuardi – Vice Chair</a:t>
            </a:r>
          </a:p>
          <a:p>
            <a:r>
              <a:rPr lang="en-US" dirty="0" smtClean="0"/>
              <a:t>Scott Pearl </a:t>
            </a:r>
            <a:r>
              <a:rPr lang="en-US" dirty="0"/>
              <a:t>– Member, USAF </a:t>
            </a:r>
            <a:r>
              <a:rPr lang="en-US" dirty="0" smtClean="0"/>
              <a:t>(AFRL)</a:t>
            </a:r>
            <a:endParaRPr lang="en-US" dirty="0"/>
          </a:p>
          <a:p>
            <a:r>
              <a:rPr lang="en-US" sz="2800" dirty="0" smtClean="0"/>
              <a:t>Jordon Masters – Member, Army</a:t>
            </a:r>
          </a:p>
          <a:p>
            <a:r>
              <a:rPr lang="en-US" dirty="0" smtClean="0"/>
              <a:t>Ali Al-</a:t>
            </a:r>
            <a:r>
              <a:rPr lang="en-US" dirty="0" err="1" smtClean="0"/>
              <a:t>Hamdani</a:t>
            </a:r>
            <a:r>
              <a:rPr lang="en-US" dirty="0" smtClean="0"/>
              <a:t> </a:t>
            </a:r>
            <a:r>
              <a:rPr lang="en-US" dirty="0"/>
              <a:t>– Member, USAF (AFRL</a:t>
            </a:r>
            <a:r>
              <a:rPr lang="en-US" dirty="0" smtClean="0"/>
              <a:t>)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u="sng" dirty="0" smtClean="0"/>
          </a:p>
          <a:p>
            <a:pPr marL="0" indent="0" algn="ctr">
              <a:buNone/>
            </a:pPr>
            <a:r>
              <a:rPr lang="en-US" sz="2800" u="sng" dirty="0" smtClean="0"/>
              <a:t>All members verified their membership</a:t>
            </a:r>
          </a:p>
        </p:txBody>
      </p:sp>
    </p:spTree>
    <p:extLst>
      <p:ext uri="{BB962C8B-B14F-4D97-AF65-F5344CB8AC3E}">
        <p14:creationId xmlns:p14="http://schemas.microsoft.com/office/powerpoint/2010/main" val="292048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8938"/>
            <a:ext cx="7886700" cy="69271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Overview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624"/>
            <a:ext cx="8229600" cy="5423647"/>
          </a:xfrm>
        </p:spPr>
        <p:txBody>
          <a:bodyPr anchor="ctr">
            <a:noAutofit/>
          </a:bodyPr>
          <a:lstStyle/>
          <a:p>
            <a:r>
              <a:rPr lang="en-US" sz="3600" dirty="0" smtClean="0"/>
              <a:t>Workshop 2018 </a:t>
            </a:r>
            <a:r>
              <a:rPr lang="en-US" sz="3600" dirty="0" smtClean="0"/>
              <a:t>Presentation/Discussion</a:t>
            </a:r>
          </a:p>
          <a:p>
            <a:pPr lvl="1"/>
            <a:r>
              <a:rPr lang="en-US" sz="3200" dirty="0" smtClean="0"/>
              <a:t>Go-Forward Plan for 3 Focused Tasks to be Completed in Sequence: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Robust Update/Add Content to Current Users Guide to Support MRL Deskbook 2016 &amp; 2017 Versions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Based on 1., Potentially Update Existing Criteria Wording &amp; Add </a:t>
            </a:r>
            <a:r>
              <a:rPr lang="en-US" sz="2800" dirty="0"/>
              <a:t>ESH Criteria </a:t>
            </a:r>
            <a:r>
              <a:rPr lang="en-US" sz="2800" dirty="0" smtClean="0"/>
              <a:t>Wording to </a:t>
            </a:r>
            <a:r>
              <a:rPr lang="en-US" sz="2800" dirty="0"/>
              <a:t>Support MRL Deskbook </a:t>
            </a:r>
            <a:r>
              <a:rPr lang="en-US" sz="2800" dirty="0" smtClean="0"/>
              <a:t>2018 </a:t>
            </a:r>
            <a:r>
              <a:rPr lang="en-US" sz="2800" dirty="0"/>
              <a:t>Version</a:t>
            </a:r>
            <a:endParaRPr lang="en-US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Once MRL </a:t>
            </a:r>
            <a:r>
              <a:rPr lang="en-US" sz="2800" dirty="0"/>
              <a:t>Deskbook 2018 </a:t>
            </a:r>
            <a:r>
              <a:rPr lang="en-US" sz="2800" dirty="0" smtClean="0"/>
              <a:t>Version Published, Update Users </a:t>
            </a:r>
            <a:r>
              <a:rPr lang="en-US" sz="2800" dirty="0"/>
              <a:t>Guide to Support MRL Deskbook </a:t>
            </a:r>
            <a:r>
              <a:rPr lang="en-US" sz="2800" dirty="0" smtClean="0"/>
              <a:t>2018 Version</a:t>
            </a:r>
          </a:p>
        </p:txBody>
      </p:sp>
    </p:spTree>
    <p:extLst>
      <p:ext uri="{BB962C8B-B14F-4D97-AF65-F5344CB8AC3E}">
        <p14:creationId xmlns:p14="http://schemas.microsoft.com/office/powerpoint/2010/main" val="350566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34" y="372532"/>
            <a:ext cx="8870534" cy="5983819"/>
          </a:xfrm>
        </p:spPr>
        <p:txBody>
          <a:bodyPr anchor="ctr">
            <a:normAutofit fontScale="92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900" b="1" dirty="0" smtClean="0"/>
              <a:t>Robust Update/Add Content to </a:t>
            </a:r>
            <a:r>
              <a:rPr lang="en-US" sz="3900" b="1" dirty="0"/>
              <a:t>Current Users Guide </a:t>
            </a:r>
            <a:r>
              <a:rPr lang="en-US" sz="3900" b="1" dirty="0" smtClean="0"/>
              <a:t>Information to </a:t>
            </a:r>
            <a:r>
              <a:rPr lang="en-US" sz="3900" b="1" dirty="0"/>
              <a:t>Support MRL Deskbook 2016 &amp; 2017 Versions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lvl="2"/>
            <a:r>
              <a:rPr lang="en-US" sz="3500" dirty="0"/>
              <a:t>Making Users Guide </a:t>
            </a:r>
            <a:r>
              <a:rPr lang="en-US" sz="3500" dirty="0" smtClean="0"/>
              <a:t>more robust, add useful content (e.g., adding Objective Evidence examples) and cleaning-up existing content (e.g., standardize the content format of all matrix cell </a:t>
            </a:r>
            <a:r>
              <a:rPr lang="en-US" sz="3500" dirty="0" smtClean="0"/>
              <a:t>information and update wording to current standards)</a:t>
            </a:r>
            <a:endParaRPr lang="en-US" sz="3500" dirty="0" smtClean="0"/>
          </a:p>
          <a:p>
            <a:pPr lvl="2"/>
            <a:r>
              <a:rPr lang="en-US" sz="3500" dirty="0" smtClean="0"/>
              <a:t>There are numerous inconsistencies in the current version of the Users Guide (has been present for a few years)</a:t>
            </a:r>
          </a:p>
          <a:p>
            <a:pPr lvl="2"/>
            <a:r>
              <a:rPr lang="en-US" sz="3500" dirty="0" smtClean="0"/>
              <a:t>Committee is doing a deep-dive of MRLs 4 – 10 to update and add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3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34" y="372533"/>
            <a:ext cx="8870534" cy="5804430"/>
          </a:xfrm>
        </p:spPr>
        <p:txBody>
          <a:bodyPr anchor="ctr">
            <a:normAutofit fontScale="92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900" b="1" dirty="0" smtClean="0"/>
              <a:t>Robust Update/Add Content to </a:t>
            </a:r>
            <a:r>
              <a:rPr lang="en-US" sz="3900" b="1" dirty="0"/>
              <a:t>Current Users Guide </a:t>
            </a:r>
            <a:r>
              <a:rPr lang="en-US" sz="3900" b="1" dirty="0" smtClean="0"/>
              <a:t>Information to </a:t>
            </a:r>
            <a:r>
              <a:rPr lang="en-US" sz="3900" b="1" dirty="0"/>
              <a:t>Support MRL Deskbook 2016 &amp; 2017 </a:t>
            </a:r>
            <a:r>
              <a:rPr lang="en-US" sz="3900" b="1" dirty="0" smtClean="0"/>
              <a:t>Versions (cont.)</a:t>
            </a:r>
            <a:endParaRPr lang="en-US" sz="3900" b="1" dirty="0"/>
          </a:p>
          <a:p>
            <a:pPr marL="914400" lvl="2" indent="0" algn="ctr">
              <a:buNone/>
            </a:pPr>
            <a:endParaRPr lang="en-US" dirty="0" smtClean="0"/>
          </a:p>
          <a:p>
            <a:pPr lvl="2"/>
            <a:r>
              <a:rPr lang="en-US" sz="3200" dirty="0"/>
              <a:t>This is a much more involved activity </a:t>
            </a:r>
            <a:r>
              <a:rPr lang="en-US" sz="3200" dirty="0" smtClean="0"/>
              <a:t>than what was originally anticipated!</a:t>
            </a:r>
          </a:p>
          <a:p>
            <a:pPr lvl="2"/>
            <a:r>
              <a:rPr lang="en-US" sz="3200" dirty="0" smtClean="0"/>
              <a:t>The committee has </a:t>
            </a:r>
            <a:r>
              <a:rPr lang="en-US" sz="3200" dirty="0"/>
              <a:t>reviewed </a:t>
            </a:r>
            <a:r>
              <a:rPr lang="en-US" sz="3200" dirty="0" smtClean="0"/>
              <a:t>MRLs 4 – 6, changes are captured and work continuing</a:t>
            </a:r>
          </a:p>
          <a:p>
            <a:pPr lvl="2"/>
            <a:r>
              <a:rPr lang="en-US" sz="3200" dirty="0"/>
              <a:t>The committee </a:t>
            </a:r>
            <a:r>
              <a:rPr lang="en-US" sz="3200" dirty="0" smtClean="0"/>
              <a:t>is reviewing </a:t>
            </a:r>
            <a:r>
              <a:rPr lang="en-US" sz="3200" dirty="0"/>
              <a:t>MRLs </a:t>
            </a:r>
            <a:r>
              <a:rPr lang="en-US" sz="3200" dirty="0" smtClean="0"/>
              <a:t>7 – 8 and is currently targeted for </a:t>
            </a:r>
            <a:r>
              <a:rPr lang="en-US" sz="3200" dirty="0" smtClean="0"/>
              <a:t>Oct</a:t>
            </a:r>
            <a:endParaRPr lang="en-US" sz="3200" dirty="0" smtClean="0"/>
          </a:p>
          <a:p>
            <a:pPr lvl="2"/>
            <a:r>
              <a:rPr lang="en-US" sz="3200" dirty="0" smtClean="0"/>
              <a:t>MRLs 9 – 10 are targeted </a:t>
            </a:r>
            <a:r>
              <a:rPr lang="en-US" sz="3200" dirty="0"/>
              <a:t>for </a:t>
            </a:r>
            <a:r>
              <a:rPr lang="en-US" sz="3200" dirty="0" smtClean="0"/>
              <a:t>mid-Nov</a:t>
            </a:r>
            <a:endParaRPr lang="en-US" sz="3200" dirty="0" smtClean="0"/>
          </a:p>
          <a:p>
            <a:pPr lvl="2"/>
            <a:r>
              <a:rPr lang="en-US" sz="3200" dirty="0" smtClean="0"/>
              <a:t>Above changes to be incorporated in Users Guide (AFRL is action office) with target of the </a:t>
            </a:r>
            <a:r>
              <a:rPr lang="en-US" sz="3200" dirty="0" smtClean="0"/>
              <a:t>end of Nov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7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9" y="372532"/>
            <a:ext cx="8498541" cy="6180667"/>
          </a:xfrm>
        </p:spPr>
        <p:txBody>
          <a:bodyPr anchor="ctr">
            <a:normAutofit fontScale="77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1200150" lvl="1" indent="-742950">
              <a:buFont typeface="+mj-lt"/>
              <a:buAutoNum type="arabicPeriod" startAt="2"/>
            </a:pPr>
            <a:r>
              <a:rPr lang="en-US" sz="4600" b="1" dirty="0" smtClean="0"/>
              <a:t>Update </a:t>
            </a:r>
            <a:r>
              <a:rPr lang="en-US" sz="4600" b="1" dirty="0"/>
              <a:t>Existing Criteria Wording &amp; Add ESH Criteria Wording to Support MRL Deskbook 2018 Version</a:t>
            </a:r>
          </a:p>
          <a:p>
            <a:pPr marL="914400" lvl="2" indent="0" algn="ctr">
              <a:buNone/>
            </a:pPr>
            <a:endParaRPr lang="en-US" sz="2200" dirty="0" smtClean="0"/>
          </a:p>
          <a:p>
            <a:pPr lvl="2"/>
            <a:r>
              <a:rPr lang="en-US" sz="3500" dirty="0"/>
              <a:t>There are </a:t>
            </a:r>
            <a:r>
              <a:rPr lang="en-US" sz="3500" dirty="0" smtClean="0"/>
              <a:t>some inconsistencies/confusion factors </a:t>
            </a:r>
            <a:r>
              <a:rPr lang="en-US" sz="3500" dirty="0"/>
              <a:t>in the current </a:t>
            </a:r>
            <a:r>
              <a:rPr lang="en-US" sz="3500" dirty="0" smtClean="0"/>
              <a:t>criteria in </a:t>
            </a:r>
            <a:r>
              <a:rPr lang="en-US" sz="3500" dirty="0"/>
              <a:t>the </a:t>
            </a:r>
            <a:r>
              <a:rPr lang="en-US" sz="3500" dirty="0" smtClean="0"/>
              <a:t>MRL Deskbook</a:t>
            </a:r>
          </a:p>
          <a:p>
            <a:pPr lvl="2"/>
            <a:r>
              <a:rPr lang="en-US" sz="3500" dirty="0" smtClean="0"/>
              <a:t>Scott Pearl and Jordon Masters have provided updates for </a:t>
            </a:r>
            <a:r>
              <a:rPr lang="en-US" sz="3500" dirty="0"/>
              <a:t>the current </a:t>
            </a:r>
            <a:r>
              <a:rPr lang="en-US" sz="3500" dirty="0" smtClean="0"/>
              <a:t>criteria (Jack &amp; Tom also have updates) </a:t>
            </a:r>
          </a:p>
          <a:p>
            <a:pPr lvl="2"/>
            <a:r>
              <a:rPr lang="en-US" sz="3500" dirty="0" smtClean="0"/>
              <a:t>ESH criteria has been codified and is captured for use</a:t>
            </a:r>
          </a:p>
          <a:p>
            <a:pPr lvl="2"/>
            <a:r>
              <a:rPr lang="en-US" sz="3500" dirty="0" smtClean="0"/>
              <a:t>Committee will provide proposed updated criteria </a:t>
            </a:r>
            <a:r>
              <a:rPr lang="en-US" sz="3500" dirty="0"/>
              <a:t>wording for incorporation in the MRL Deskbook 2018 </a:t>
            </a:r>
            <a:r>
              <a:rPr lang="en-US" sz="3500" dirty="0" smtClean="0"/>
              <a:t>Version, </a:t>
            </a:r>
            <a:r>
              <a:rPr lang="en-US" sz="3500" dirty="0"/>
              <a:t>for </a:t>
            </a:r>
            <a:r>
              <a:rPr lang="en-US" sz="3500" dirty="0" smtClean="0"/>
              <a:t>review by the MRL Working Group, 2 weeks prior to the </a:t>
            </a:r>
            <a:r>
              <a:rPr lang="en-US" sz="3500" dirty="0"/>
              <a:t>MRL WG </a:t>
            </a:r>
            <a:r>
              <a:rPr lang="en-US" sz="3500" dirty="0" smtClean="0"/>
              <a:t>Meeting (Oct 23</a:t>
            </a:r>
            <a:r>
              <a:rPr lang="en-US" sz="3500" baseline="30000" dirty="0" smtClean="0"/>
              <a:t>rd</a:t>
            </a:r>
            <a:r>
              <a:rPr lang="en-US" sz="3500" dirty="0" smtClean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0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2533"/>
            <a:ext cx="8031256" cy="6109748"/>
          </a:xfrm>
        </p:spPr>
        <p:txBody>
          <a:bodyPr anchor="ctr"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indent="-914400" algn="ctr">
              <a:buFont typeface="+mj-lt"/>
              <a:buAutoNum type="arabicPeriod" startAt="3"/>
            </a:pPr>
            <a:r>
              <a:rPr lang="en-US" sz="4200" b="1" dirty="0" smtClean="0"/>
              <a:t>Once </a:t>
            </a:r>
            <a:r>
              <a:rPr lang="en-US" sz="4200" b="1" dirty="0"/>
              <a:t>MRL Deskbook 2018 Version Published, Update Users Guide to Support MRL Deskbook 2018 Version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lvl="2"/>
            <a:r>
              <a:rPr lang="en-US" sz="3500" dirty="0" smtClean="0"/>
              <a:t>Update the Users Guide to support the 2018 Version </a:t>
            </a:r>
            <a:r>
              <a:rPr lang="en-US" sz="3500" dirty="0"/>
              <a:t>of the </a:t>
            </a:r>
            <a:r>
              <a:rPr lang="en-US" sz="3500" dirty="0" smtClean="0"/>
              <a:t>MRL Deskbook</a:t>
            </a:r>
          </a:p>
          <a:p>
            <a:pPr lvl="3"/>
            <a:r>
              <a:rPr lang="en-US" sz="3300" dirty="0" smtClean="0"/>
              <a:t>The committee will ensure that we have:</a:t>
            </a:r>
          </a:p>
          <a:p>
            <a:pPr marL="1885950" lvl="3" indent="-514350">
              <a:buFont typeface="+mj-lt"/>
              <a:buAutoNum type="alphaUcPeriod"/>
            </a:pPr>
            <a:r>
              <a:rPr lang="en-US" sz="3300" dirty="0" smtClean="0"/>
              <a:t>Version of the Users Guide to support the 2016/2017 Version of the </a:t>
            </a:r>
            <a:r>
              <a:rPr lang="en-US" sz="3200" dirty="0"/>
              <a:t>MRL </a:t>
            </a:r>
            <a:r>
              <a:rPr lang="en-US" sz="3200" dirty="0" smtClean="0"/>
              <a:t>Deskbook and</a:t>
            </a:r>
          </a:p>
          <a:p>
            <a:pPr marL="1885950" lvl="3" indent="-514350">
              <a:buFont typeface="+mj-lt"/>
              <a:buAutoNum type="alphaUcPeriod"/>
            </a:pPr>
            <a:r>
              <a:rPr lang="en-US" sz="3300" dirty="0" smtClean="0"/>
              <a:t>Version </a:t>
            </a:r>
            <a:r>
              <a:rPr lang="en-US" sz="3300" dirty="0"/>
              <a:t>of the Users Guide to support the </a:t>
            </a:r>
            <a:r>
              <a:rPr lang="en-US" sz="3300" dirty="0" smtClean="0"/>
              <a:t>2018 </a:t>
            </a:r>
            <a:r>
              <a:rPr lang="en-US" sz="3300" dirty="0"/>
              <a:t>Version of the </a:t>
            </a:r>
            <a:r>
              <a:rPr lang="en-US" sz="3200" dirty="0"/>
              <a:t>MRL Deskbook</a:t>
            </a:r>
            <a:endParaRPr lang="en-US" sz="3300" dirty="0"/>
          </a:p>
          <a:p>
            <a:pPr lvl="2"/>
            <a:r>
              <a:rPr lang="en-US" sz="3500" dirty="0" smtClean="0"/>
              <a:t>Completed </a:t>
            </a:r>
            <a:r>
              <a:rPr lang="en-US" sz="3600" dirty="0"/>
              <a:t>2016/2017 </a:t>
            </a:r>
            <a:r>
              <a:rPr lang="en-US" sz="3500" dirty="0" smtClean="0"/>
              <a:t>Users </a:t>
            </a:r>
            <a:r>
              <a:rPr lang="en-US" sz="3500" dirty="0" smtClean="0"/>
              <a:t>Guides target availability is the Defense Manufacturing Conference (Dec 2018)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08000"/>
            <a:ext cx="7886700" cy="5668963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 smtClean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8758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493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Users Guide &amp; Matrix Update Committee </vt:lpstr>
      <vt:lpstr>Users Guide &amp; Matrix Update Committee Members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(e.g. S&amp;T, Limited Prod., Sustainment, Industry)</dc:title>
  <dc:creator>gary stanley</dc:creator>
  <cp:lastModifiedBy>Lastoskie, Thomas  CTR USAF AETC AFIT/LSS</cp:lastModifiedBy>
  <cp:revision>59</cp:revision>
  <cp:lastPrinted>2018-07-12T12:54:06Z</cp:lastPrinted>
  <dcterms:created xsi:type="dcterms:W3CDTF">2015-08-06T14:30:24Z</dcterms:created>
  <dcterms:modified xsi:type="dcterms:W3CDTF">2018-09-20T13:35:33Z</dcterms:modified>
</cp:coreProperties>
</file>